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6" r:id="rId2"/>
    <p:sldId id="257" r:id="rId3"/>
    <p:sldId id="265" r:id="rId4"/>
    <p:sldId id="258" r:id="rId5"/>
    <p:sldId id="259" r:id="rId6"/>
    <p:sldId id="262" r:id="rId7"/>
    <p:sldId id="260" r:id="rId8"/>
    <p:sldId id="261"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395" autoAdjust="0"/>
  </p:normalViewPr>
  <p:slideViewPr>
    <p:cSldViewPr snapToGrid="0">
      <p:cViewPr varScale="1">
        <p:scale>
          <a:sx n="74" d="100"/>
          <a:sy n="74" d="100"/>
        </p:scale>
        <p:origin x="288" y="86"/>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71A43-651C-4ED0-ACFB-DC7216039B76}"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5C4F6-6B1E-4CE4-941C-85CA580F8541}" type="slidenum">
              <a:rPr lang="en-US" smtClean="0"/>
              <a:t>‹#›</a:t>
            </a:fld>
            <a:endParaRPr lang="en-US"/>
          </a:p>
        </p:txBody>
      </p:sp>
    </p:spTree>
    <p:extLst>
      <p:ext uri="{BB962C8B-B14F-4D97-AF65-F5344CB8AC3E}">
        <p14:creationId xmlns:p14="http://schemas.microsoft.com/office/powerpoint/2010/main" val="332267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t>
            </a:r>
            <a:r>
              <a:rPr lang="en-US" sz="1200" kern="1200" dirty="0">
                <a:solidFill>
                  <a:schemeClr val="tx1"/>
                </a:solidFill>
                <a:effectLst/>
                <a:latin typeface="+mn-lt"/>
                <a:ea typeface="+mn-ea"/>
                <a:cs typeface="+mn-cs"/>
              </a:rPr>
              <a:t>Welcome to the events portion of the All Access Module! I am Stacey Malaret, Director for the LEAD Scholars Academy. This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will show you how to find events and how to upload them using your student portal.</a:t>
            </a:r>
          </a:p>
          <a:p>
            <a:r>
              <a:rPr lang="en-US" sz="1200" kern="1200" dirty="0">
                <a:solidFill>
                  <a:schemeClr val="tx1"/>
                </a:solidFill>
                <a:effectLst/>
                <a:latin typeface="+mn-lt"/>
                <a:ea typeface="+mn-ea"/>
                <a:cs typeface="+mn-cs"/>
              </a:rPr>
              <a:t>As a reminder, LEAD Scholars are required to attend two LEAD events and two Impact events each semester, perform the required number of service hours as well as one Leadership Week event in the spring along with LEAD All Access in the fall. </a:t>
            </a:r>
          </a:p>
          <a:p>
            <a:endParaRPr lang="en-US" dirty="0"/>
          </a:p>
        </p:txBody>
      </p:sp>
      <p:sp>
        <p:nvSpPr>
          <p:cNvPr id="4" name="Slide Number Placeholder 3"/>
          <p:cNvSpPr>
            <a:spLocks noGrp="1"/>
          </p:cNvSpPr>
          <p:nvPr>
            <p:ph type="sldNum" sz="quarter" idx="10"/>
          </p:nvPr>
        </p:nvSpPr>
        <p:spPr/>
        <p:txBody>
          <a:bodyPr/>
          <a:lstStyle/>
          <a:p>
            <a:fld id="{D735C4F6-6B1E-4CE4-941C-85CA580F8541}" type="slidenum">
              <a:rPr lang="en-US" smtClean="0"/>
              <a:t>1</a:t>
            </a:fld>
            <a:endParaRPr lang="en-US"/>
          </a:p>
        </p:txBody>
      </p:sp>
    </p:spTree>
    <p:extLst>
      <p:ext uri="{BB962C8B-B14F-4D97-AF65-F5344CB8AC3E}">
        <p14:creationId xmlns:p14="http://schemas.microsoft.com/office/powerpoint/2010/main" val="68136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t>
            </a:r>
            <a:r>
              <a:rPr lang="en-US" sz="1200" kern="1200" dirty="0">
                <a:solidFill>
                  <a:schemeClr val="tx1"/>
                </a:solidFill>
                <a:effectLst/>
                <a:latin typeface="+mn-lt"/>
                <a:ea typeface="+mn-ea"/>
                <a:cs typeface="+mn-cs"/>
              </a:rPr>
              <a:t>Proof can sometimes be hard to get. Presentations can be too professional to take a selfie, and some events are hard to get a form signed. LINK and Knight Connect have their own verification processes, so screen shots with your personal information appearing on the same screen that approves attendance will also count for proof. Some larger events where you can take a selfie might require a picture of you with some materials in the event as it happens, kind of like a Clue character. If materials run out, make sure to explain that in your description.</a:t>
            </a:r>
          </a:p>
          <a:p>
            <a:r>
              <a:rPr lang="en-US" sz="1200" kern="1200" dirty="0">
                <a:solidFill>
                  <a:schemeClr val="tx1"/>
                </a:solidFill>
                <a:effectLst/>
                <a:latin typeface="+mn-lt"/>
                <a:ea typeface="+mn-ea"/>
                <a:cs typeface="+mn-cs"/>
              </a:rPr>
              <a:t>RSVP confirmations, pictures of sign-ins or sign-ups for events, and any sort of picture that does not include your face – including pictures with your student ID but no selfie – DO NOT COUNT. The attendance will be denied and you won’t receive the credit.</a:t>
            </a:r>
          </a:p>
          <a:p>
            <a:r>
              <a:rPr lang="en-US" sz="1200" kern="1200" dirty="0">
                <a:solidFill>
                  <a:schemeClr val="tx1"/>
                </a:solidFill>
                <a:effectLst/>
                <a:latin typeface="+mn-lt"/>
                <a:ea typeface="+mn-ea"/>
                <a:cs typeface="+mn-cs"/>
              </a:rPr>
              <a:t>As always, if you have any specific questions about the portal, events, or submitting attendance, please contact the front desk by email, phone, or by coming into the office!</a:t>
            </a:r>
          </a:p>
          <a:p>
            <a:r>
              <a:rPr lang="en-US" sz="1200" kern="1200">
                <a:solidFill>
                  <a:schemeClr val="tx1"/>
                </a:solidFill>
                <a:effectLst/>
                <a:latin typeface="+mn-lt"/>
                <a:ea typeface="+mn-ea"/>
                <a:cs typeface="+mn-cs"/>
              </a:rPr>
              <a:t>And remember, the more events you attend and the more service you perform, the more Scholar Dollars you earn for the auction at the end of the spring semester.</a:t>
            </a:r>
          </a:p>
        </p:txBody>
      </p:sp>
      <p:sp>
        <p:nvSpPr>
          <p:cNvPr id="4" name="Slide Number Placeholder 3"/>
          <p:cNvSpPr>
            <a:spLocks noGrp="1"/>
          </p:cNvSpPr>
          <p:nvPr>
            <p:ph type="sldNum" sz="quarter" idx="10"/>
          </p:nvPr>
        </p:nvSpPr>
        <p:spPr/>
        <p:txBody>
          <a:bodyPr/>
          <a:lstStyle/>
          <a:p>
            <a:fld id="{D735C4F6-6B1E-4CE4-941C-85CA580F8541}" type="slidenum">
              <a:rPr lang="en-US" smtClean="0"/>
              <a:t>10</a:t>
            </a:fld>
            <a:endParaRPr lang="en-US"/>
          </a:p>
        </p:txBody>
      </p:sp>
    </p:spTree>
    <p:extLst>
      <p:ext uri="{BB962C8B-B14F-4D97-AF65-F5344CB8AC3E}">
        <p14:creationId xmlns:p14="http://schemas.microsoft.com/office/powerpoint/2010/main" val="186223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t>
            </a:r>
            <a:r>
              <a:rPr lang="en-US" sz="1200" kern="1200" dirty="0">
                <a:solidFill>
                  <a:schemeClr val="tx1"/>
                </a:solidFill>
                <a:effectLst/>
                <a:latin typeface="+mn-lt"/>
                <a:ea typeface="+mn-ea"/>
                <a:cs typeface="+mn-cs"/>
              </a:rPr>
              <a:t>The most common questions students ask at the front desk are how to find events, forms, and where to upload attendance. So let’s go over all of your options!</a:t>
            </a:r>
          </a:p>
          <a:p>
            <a:r>
              <a:rPr lang="en-US" sz="1200" kern="1200" dirty="0">
                <a:solidFill>
                  <a:schemeClr val="tx1"/>
                </a:solidFill>
                <a:effectLst/>
                <a:latin typeface="+mn-lt"/>
                <a:ea typeface="+mn-ea"/>
                <a:cs typeface="+mn-cs"/>
              </a:rPr>
              <a:t>The LEAD Scholar Holler newsletter is sent once a week and provides valuable event, internship, scholarship, and leadership position announcements. Make sure to read it weekly and check your junk mail in case it is sent there!</a:t>
            </a:r>
          </a:p>
          <a:p>
            <a:r>
              <a:rPr lang="en-US" sz="1200" kern="1200" dirty="0">
                <a:solidFill>
                  <a:schemeClr val="tx1"/>
                </a:solidFill>
                <a:effectLst/>
                <a:latin typeface="+mn-lt"/>
                <a:ea typeface="+mn-ea"/>
                <a:cs typeface="+mn-cs"/>
              </a:rPr>
              <a:t>A white board in the LEAD Lounge will update weekly or bi-weekly with both Impact and LEAD events.</a:t>
            </a:r>
          </a:p>
          <a:p>
            <a:r>
              <a:rPr lang="en-US" sz="1200" kern="1200" dirty="0">
                <a:solidFill>
                  <a:schemeClr val="tx1"/>
                </a:solidFill>
                <a:effectLst/>
                <a:latin typeface="+mn-lt"/>
                <a:ea typeface="+mn-ea"/>
                <a:cs typeface="+mn-cs"/>
              </a:rPr>
              <a:t>Our public calendar can be found by visiting our website and clicking on the calendar button.</a:t>
            </a:r>
          </a:p>
          <a:p>
            <a:r>
              <a:rPr lang="en-US" sz="1200" kern="1200" dirty="0">
                <a:solidFill>
                  <a:schemeClr val="tx1"/>
                </a:solidFill>
                <a:effectLst/>
                <a:latin typeface="+mn-lt"/>
                <a:ea typeface="+mn-ea"/>
                <a:cs typeface="+mn-cs"/>
              </a:rPr>
              <a:t>But the best place to go is your student portal!</a:t>
            </a:r>
          </a:p>
        </p:txBody>
      </p:sp>
      <p:sp>
        <p:nvSpPr>
          <p:cNvPr id="4" name="Slide Number Placeholder 3"/>
          <p:cNvSpPr>
            <a:spLocks noGrp="1"/>
          </p:cNvSpPr>
          <p:nvPr>
            <p:ph type="sldNum" sz="quarter" idx="10"/>
          </p:nvPr>
        </p:nvSpPr>
        <p:spPr/>
        <p:txBody>
          <a:bodyPr/>
          <a:lstStyle/>
          <a:p>
            <a:fld id="{D735C4F6-6B1E-4CE4-941C-85CA580F8541}" type="slidenum">
              <a:rPr lang="en-US" smtClean="0"/>
              <a:t>2</a:t>
            </a:fld>
            <a:endParaRPr lang="en-US"/>
          </a:p>
        </p:txBody>
      </p:sp>
    </p:spTree>
    <p:extLst>
      <p:ext uri="{BB962C8B-B14F-4D97-AF65-F5344CB8AC3E}">
        <p14:creationId xmlns:p14="http://schemas.microsoft.com/office/powerpoint/2010/main" val="320186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Narration: </a:t>
            </a:r>
            <a:r>
              <a:rPr lang="en-US" sz="1200" kern="1200" dirty="0">
                <a:solidFill>
                  <a:schemeClr val="tx1"/>
                </a:solidFill>
                <a:effectLst/>
                <a:latin typeface="+mn-lt"/>
                <a:ea typeface="+mn-ea"/>
                <a:cs typeface="+mn-cs"/>
              </a:rPr>
              <a:t>Before we look at the portal, I want to explain the calendar. This is the LEAD Scholar internal calendar and will include various events. Impact events – events that are held at UCF that deal with your development as a student – are in the green boxes. LEAD events are blue, and Leadership week events are yellow. If you click on any of the specific events, a dialogue box will open with the description, which might include special submission requirements for attendance so please make sure to check!</a:t>
            </a:r>
          </a:p>
        </p:txBody>
      </p:sp>
      <p:sp>
        <p:nvSpPr>
          <p:cNvPr id="4" name="Slide Number Placeholder 3"/>
          <p:cNvSpPr>
            <a:spLocks noGrp="1"/>
          </p:cNvSpPr>
          <p:nvPr>
            <p:ph type="sldNum" sz="quarter" idx="10"/>
          </p:nvPr>
        </p:nvSpPr>
        <p:spPr/>
        <p:txBody>
          <a:bodyPr/>
          <a:lstStyle/>
          <a:p>
            <a:fld id="{D735C4F6-6B1E-4CE4-941C-85CA580F8541}" type="slidenum">
              <a:rPr lang="en-US" smtClean="0"/>
              <a:t>3</a:t>
            </a:fld>
            <a:endParaRPr lang="en-US"/>
          </a:p>
        </p:txBody>
      </p:sp>
    </p:spTree>
    <p:extLst>
      <p:ext uri="{BB962C8B-B14F-4D97-AF65-F5344CB8AC3E}">
        <p14:creationId xmlns:p14="http://schemas.microsoft.com/office/powerpoint/2010/main" val="296278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t>
            </a:r>
            <a:r>
              <a:rPr lang="en-US" sz="1200" kern="1200" dirty="0">
                <a:solidFill>
                  <a:schemeClr val="tx1"/>
                </a:solidFill>
                <a:effectLst/>
                <a:latin typeface="+mn-lt"/>
                <a:ea typeface="+mn-ea"/>
                <a:cs typeface="+mn-cs"/>
              </a:rPr>
              <a:t>This is your student portal!</a:t>
            </a:r>
          </a:p>
          <a:p>
            <a:r>
              <a:rPr lang="en-US" sz="1200" kern="1200" dirty="0">
                <a:solidFill>
                  <a:schemeClr val="tx1"/>
                </a:solidFill>
                <a:effectLst/>
                <a:latin typeface="+mn-lt"/>
                <a:ea typeface="+mn-ea"/>
                <a:cs typeface="+mn-cs"/>
              </a:rPr>
              <a:t>You can log into your portal by going to lead.sdes.ucf.edu/students and logging in with your NID and password: basically how you log into </a:t>
            </a:r>
            <a:r>
              <a:rPr lang="en-US" sz="1200" kern="1200" dirty="0" err="1">
                <a:solidFill>
                  <a:schemeClr val="tx1"/>
                </a:solidFill>
                <a:effectLst/>
                <a:latin typeface="+mn-lt"/>
                <a:ea typeface="+mn-ea"/>
                <a:cs typeface="+mn-cs"/>
              </a:rPr>
              <a:t>myUCF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portal is where you can find your LEAD course breakdown, leadership positions, LEAD specific scholarships, and your current event credit status. Make sure you take the time to check it out!</a:t>
            </a:r>
          </a:p>
        </p:txBody>
      </p:sp>
      <p:sp>
        <p:nvSpPr>
          <p:cNvPr id="4" name="Slide Number Placeholder 3"/>
          <p:cNvSpPr>
            <a:spLocks noGrp="1"/>
          </p:cNvSpPr>
          <p:nvPr>
            <p:ph type="sldNum" sz="quarter" idx="10"/>
          </p:nvPr>
        </p:nvSpPr>
        <p:spPr/>
        <p:txBody>
          <a:bodyPr/>
          <a:lstStyle/>
          <a:p>
            <a:fld id="{D735C4F6-6B1E-4CE4-941C-85CA580F8541}" type="slidenum">
              <a:rPr lang="en-US" smtClean="0"/>
              <a:t>4</a:t>
            </a:fld>
            <a:endParaRPr lang="en-US"/>
          </a:p>
        </p:txBody>
      </p:sp>
    </p:spTree>
    <p:extLst>
      <p:ext uri="{BB962C8B-B14F-4D97-AF65-F5344CB8AC3E}">
        <p14:creationId xmlns:p14="http://schemas.microsoft.com/office/powerpoint/2010/main" val="900198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Narration: </a:t>
            </a:r>
            <a:r>
              <a:rPr lang="en-US" sz="1200" kern="1200" dirty="0">
                <a:solidFill>
                  <a:schemeClr val="tx1"/>
                </a:solidFill>
                <a:effectLst/>
                <a:latin typeface="+mn-lt"/>
                <a:ea typeface="+mn-ea"/>
                <a:cs typeface="+mn-cs"/>
              </a:rPr>
              <a:t>In the same ribbon as your name, you will find three links. The first will take you to the same calendar we saw earlier!</a:t>
            </a:r>
          </a:p>
        </p:txBody>
      </p:sp>
      <p:sp>
        <p:nvSpPr>
          <p:cNvPr id="4" name="Slide Number Placeholder 3"/>
          <p:cNvSpPr>
            <a:spLocks noGrp="1"/>
          </p:cNvSpPr>
          <p:nvPr>
            <p:ph type="sldNum" sz="quarter" idx="10"/>
          </p:nvPr>
        </p:nvSpPr>
        <p:spPr/>
        <p:txBody>
          <a:bodyPr/>
          <a:lstStyle/>
          <a:p>
            <a:fld id="{D735C4F6-6B1E-4CE4-941C-85CA580F8541}" type="slidenum">
              <a:rPr lang="en-US" smtClean="0"/>
              <a:t>5</a:t>
            </a:fld>
            <a:endParaRPr lang="en-US"/>
          </a:p>
        </p:txBody>
      </p:sp>
    </p:spTree>
    <p:extLst>
      <p:ext uri="{BB962C8B-B14F-4D97-AF65-F5344CB8AC3E}">
        <p14:creationId xmlns:p14="http://schemas.microsoft.com/office/powerpoint/2010/main" val="27111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Narration: </a:t>
            </a:r>
            <a:r>
              <a:rPr lang="en-US" sz="1200" kern="1200" dirty="0">
                <a:solidFill>
                  <a:schemeClr val="tx1"/>
                </a:solidFill>
                <a:effectLst/>
                <a:latin typeface="+mn-lt"/>
                <a:ea typeface="+mn-ea"/>
                <a:cs typeface="+mn-cs"/>
              </a:rPr>
              <a:t>This box will show upcoming events, but the link above the box will also take you to our whole calendar.</a:t>
            </a:r>
          </a:p>
        </p:txBody>
      </p:sp>
      <p:sp>
        <p:nvSpPr>
          <p:cNvPr id="4" name="Slide Number Placeholder 3"/>
          <p:cNvSpPr>
            <a:spLocks noGrp="1"/>
          </p:cNvSpPr>
          <p:nvPr>
            <p:ph type="sldNum" sz="quarter" idx="10"/>
          </p:nvPr>
        </p:nvSpPr>
        <p:spPr/>
        <p:txBody>
          <a:bodyPr/>
          <a:lstStyle/>
          <a:p>
            <a:fld id="{D735C4F6-6B1E-4CE4-941C-85CA580F8541}" type="slidenum">
              <a:rPr lang="en-US" smtClean="0"/>
              <a:t>6</a:t>
            </a:fld>
            <a:endParaRPr lang="en-US"/>
          </a:p>
        </p:txBody>
      </p:sp>
    </p:spTree>
    <p:extLst>
      <p:ext uri="{BB962C8B-B14F-4D97-AF65-F5344CB8AC3E}">
        <p14:creationId xmlns:p14="http://schemas.microsoft.com/office/powerpoint/2010/main" val="427084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Narration: </a:t>
            </a:r>
            <a:r>
              <a:rPr lang="en-US" sz="1200" kern="1200" dirty="0">
                <a:solidFill>
                  <a:schemeClr val="tx1"/>
                </a:solidFill>
                <a:effectLst/>
                <a:latin typeface="+mn-lt"/>
                <a:ea typeface="+mn-ea"/>
                <a:cs typeface="+mn-cs"/>
              </a:rPr>
              <a:t>This link is how you submit attendance for LEAD and Impact events. You will be taken to a screen where you select the event you attended, write a description of what happened, and upload your proof. Attendance must be submitted within two weeks of the event ending. Make sure your files are saved correctly, as we cannot accept some file extensions. Also double check what can and cannot be submitted as proof. With any pictures, even if event materials are requested, make sure you include your face!</a:t>
            </a:r>
          </a:p>
        </p:txBody>
      </p:sp>
      <p:sp>
        <p:nvSpPr>
          <p:cNvPr id="4" name="Slide Number Placeholder 3"/>
          <p:cNvSpPr>
            <a:spLocks noGrp="1"/>
          </p:cNvSpPr>
          <p:nvPr>
            <p:ph type="sldNum" sz="quarter" idx="10"/>
          </p:nvPr>
        </p:nvSpPr>
        <p:spPr/>
        <p:txBody>
          <a:bodyPr/>
          <a:lstStyle/>
          <a:p>
            <a:fld id="{D735C4F6-6B1E-4CE4-941C-85CA580F8541}" type="slidenum">
              <a:rPr lang="en-US" smtClean="0"/>
              <a:t>7</a:t>
            </a:fld>
            <a:endParaRPr lang="en-US"/>
          </a:p>
        </p:txBody>
      </p:sp>
    </p:spTree>
    <p:extLst>
      <p:ext uri="{BB962C8B-B14F-4D97-AF65-F5344CB8AC3E}">
        <p14:creationId xmlns:p14="http://schemas.microsoft.com/office/powerpoint/2010/main" val="338144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t>
            </a:r>
            <a:r>
              <a:rPr lang="en-US" sz="1200" kern="1200" dirty="0">
                <a:solidFill>
                  <a:schemeClr val="tx1"/>
                </a:solidFill>
                <a:effectLst/>
                <a:latin typeface="+mn-lt"/>
                <a:ea typeface="+mn-ea"/>
                <a:cs typeface="+mn-cs"/>
              </a:rPr>
              <a:t>This is where you submit your service hours. Forms for both Impact events and service hours can be found in the office, and the service form is your safest way to receive credit. </a:t>
            </a:r>
          </a:p>
          <a:p>
            <a:r>
              <a:rPr lang="en-US" sz="1200" kern="1200" dirty="0">
                <a:solidFill>
                  <a:schemeClr val="tx1"/>
                </a:solidFill>
                <a:effectLst/>
                <a:latin typeface="+mn-lt"/>
                <a:ea typeface="+mn-ea"/>
                <a:cs typeface="+mn-cs"/>
              </a:rPr>
              <a:t>Submission is similar to impact events, but you must fill out a form in the portal with the contact information for the place where your service was performed, a description of what you did, and the dates you were there. </a:t>
            </a:r>
          </a:p>
          <a:p>
            <a:r>
              <a:rPr lang="en-US" sz="1200" kern="1200" dirty="0">
                <a:solidFill>
                  <a:schemeClr val="tx1"/>
                </a:solidFill>
                <a:effectLst/>
                <a:latin typeface="+mn-lt"/>
                <a:ea typeface="+mn-ea"/>
                <a:cs typeface="+mn-cs"/>
              </a:rPr>
              <a:t>Service must be done with a non-profit organization and the form must include a thorough explanation of what you did. The authorizing agent must sign the form AFTER the service was conducted. Hours cannot be counted if they were performed to receive other class credit – including for a required assignment and extra credit – or for an internship. Passive hours, such as carpooling, donating food or supplies, or distributing pamphlets, do not count. If you have questions about what does count, please check with the front desk!</a:t>
            </a:r>
          </a:p>
          <a:p>
            <a:r>
              <a:rPr lang="en-US" sz="1200" kern="1200" dirty="0">
                <a:solidFill>
                  <a:schemeClr val="tx1"/>
                </a:solidFill>
                <a:effectLst/>
                <a:latin typeface="+mn-lt"/>
                <a:ea typeface="+mn-ea"/>
                <a:cs typeface="+mn-cs"/>
              </a:rPr>
              <a:t>Students are required to submit fifteen hours of service in their first, second, and fourth semesters. The third semester is more focused on a specific service topic and requires students to perform twenty-five hours.</a:t>
            </a:r>
          </a:p>
        </p:txBody>
      </p:sp>
      <p:sp>
        <p:nvSpPr>
          <p:cNvPr id="4" name="Slide Number Placeholder 3"/>
          <p:cNvSpPr>
            <a:spLocks noGrp="1"/>
          </p:cNvSpPr>
          <p:nvPr>
            <p:ph type="sldNum" sz="quarter" idx="10"/>
          </p:nvPr>
        </p:nvSpPr>
        <p:spPr/>
        <p:txBody>
          <a:bodyPr/>
          <a:lstStyle/>
          <a:p>
            <a:fld id="{D735C4F6-6B1E-4CE4-941C-85CA580F8541}" type="slidenum">
              <a:rPr lang="en-US" smtClean="0"/>
              <a:t>8</a:t>
            </a:fld>
            <a:endParaRPr lang="en-US"/>
          </a:p>
        </p:txBody>
      </p:sp>
    </p:spTree>
    <p:extLst>
      <p:ext uri="{BB962C8B-B14F-4D97-AF65-F5344CB8AC3E}">
        <p14:creationId xmlns:p14="http://schemas.microsoft.com/office/powerpoint/2010/main" val="63611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t>
            </a:r>
            <a:r>
              <a:rPr lang="en-US" sz="1200" kern="1200" dirty="0">
                <a:solidFill>
                  <a:schemeClr val="tx1"/>
                </a:solidFill>
                <a:effectLst/>
                <a:latin typeface="+mn-lt"/>
                <a:ea typeface="+mn-ea"/>
                <a:cs typeface="+mn-cs"/>
              </a:rPr>
              <a:t>For every submission, you will see it immediately in your portal under Event Credit. If you don’t see your submission that means it didn’t go through! Try resubmitting or contacting the front desk for assistance.</a:t>
            </a:r>
          </a:p>
          <a:p>
            <a:r>
              <a:rPr lang="en-US" sz="1200" kern="1200" dirty="0">
                <a:solidFill>
                  <a:schemeClr val="tx1"/>
                </a:solidFill>
                <a:effectLst/>
                <a:latin typeface="+mn-lt"/>
                <a:ea typeface="+mn-ea"/>
                <a:cs typeface="+mn-cs"/>
              </a:rPr>
              <a:t>Submissions will first have a yellow triangle icon, meaning that it is PENDING. The front desk will have received your submission and has to verify it. If your submission is approved, a green check will appear and you will receive an email letting you know it has been approved! If your submission is denied, a red x will appear and you will receive an email explaining why it was denied. You can resubmit your attendance after making any corrections. If you have further questions as to why it was denied, please contact the front desk.</a:t>
            </a:r>
          </a:p>
          <a:p>
            <a:r>
              <a:rPr lang="en-US" sz="1200" kern="1200" dirty="0">
                <a:solidFill>
                  <a:schemeClr val="tx1"/>
                </a:solidFill>
                <a:effectLst/>
                <a:latin typeface="+mn-lt"/>
                <a:ea typeface="+mn-ea"/>
                <a:cs typeface="+mn-cs"/>
              </a:rPr>
              <a:t>Students are responsible for checking the statuses of their submissions! If you are denied attendance and do not upload any other events or hours, you run the risk of being put on Involvement Probation!</a:t>
            </a:r>
          </a:p>
        </p:txBody>
      </p:sp>
      <p:sp>
        <p:nvSpPr>
          <p:cNvPr id="4" name="Slide Number Placeholder 3"/>
          <p:cNvSpPr>
            <a:spLocks noGrp="1"/>
          </p:cNvSpPr>
          <p:nvPr>
            <p:ph type="sldNum" sz="quarter" idx="10"/>
          </p:nvPr>
        </p:nvSpPr>
        <p:spPr/>
        <p:txBody>
          <a:bodyPr/>
          <a:lstStyle/>
          <a:p>
            <a:fld id="{D735C4F6-6B1E-4CE4-941C-85CA580F8541}" type="slidenum">
              <a:rPr lang="en-US" smtClean="0"/>
              <a:t>9</a:t>
            </a:fld>
            <a:endParaRPr lang="en-US"/>
          </a:p>
        </p:txBody>
      </p:sp>
    </p:spTree>
    <p:extLst>
      <p:ext uri="{BB962C8B-B14F-4D97-AF65-F5344CB8AC3E}">
        <p14:creationId xmlns:p14="http://schemas.microsoft.com/office/powerpoint/2010/main" val="203248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EE84AA-6C13-4434-B400-4231B0E03367}"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408081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E84AA-6C13-4434-B400-4231B0E03367}"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354083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E84AA-6C13-4434-B400-4231B0E03367}"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374500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E84AA-6C13-4434-B400-4231B0E03367}"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270124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E84AA-6C13-4434-B400-4231B0E03367}"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383287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E84AA-6C13-4434-B400-4231B0E03367}"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3621307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E84AA-6C13-4434-B400-4231B0E03367}" type="datetimeFigureOut">
              <a:rPr lang="en-US" smtClean="0"/>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629054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E84AA-6C13-4434-B400-4231B0E03367}" type="datetimeFigureOut">
              <a:rPr lang="en-US" smtClean="0"/>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268027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E84AA-6C13-4434-B400-4231B0E03367}" type="datetimeFigureOut">
              <a:rPr lang="en-US" smtClean="0"/>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2471334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EE84AA-6C13-4434-B400-4231B0E03367}"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114474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EE84AA-6C13-4434-B400-4231B0E03367}"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39499-FE2D-4691-837D-363DBCD37652}" type="slidenum">
              <a:rPr lang="en-US" smtClean="0"/>
              <a:t>‹#›</a:t>
            </a:fld>
            <a:endParaRPr lang="en-US"/>
          </a:p>
        </p:txBody>
      </p:sp>
    </p:spTree>
    <p:extLst>
      <p:ext uri="{BB962C8B-B14F-4D97-AF65-F5344CB8AC3E}">
        <p14:creationId xmlns:p14="http://schemas.microsoft.com/office/powerpoint/2010/main" val="285084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E84AA-6C13-4434-B400-4231B0E03367}" type="datetimeFigureOut">
              <a:rPr lang="en-US" smtClean="0"/>
              <a:t>10/15/2020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39499-FE2D-4691-837D-363DBCD37652}" type="slidenum">
              <a:rPr lang="en-US" smtClean="0"/>
              <a:t>‹#›</a:t>
            </a:fld>
            <a:endParaRPr lang="en-US"/>
          </a:p>
        </p:txBody>
      </p:sp>
    </p:spTree>
    <p:extLst>
      <p:ext uri="{BB962C8B-B14F-4D97-AF65-F5344CB8AC3E}">
        <p14:creationId xmlns:p14="http://schemas.microsoft.com/office/powerpoint/2010/main" val="16785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4343BCB-5E35-4BB4-848C-6FD893C87A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3" name="TextBox 2">
            <a:extLst>
              <a:ext uri="{FF2B5EF4-FFF2-40B4-BE49-F238E27FC236}">
                <a16:creationId xmlns:a16="http://schemas.microsoft.com/office/drawing/2014/main" id="{BE0EED5D-7250-7F41-8FD5-DD42CD4BAC4F}"/>
              </a:ext>
            </a:extLst>
          </p:cNvPr>
          <p:cNvSpPr txBox="1"/>
          <p:nvPr/>
        </p:nvSpPr>
        <p:spPr>
          <a:xfrm>
            <a:off x="1581150" y="2710543"/>
            <a:ext cx="9029700"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ALL-ACCESS</a:t>
            </a:r>
          </a:p>
        </p:txBody>
      </p:sp>
    </p:spTree>
    <p:extLst>
      <p:ext uri="{BB962C8B-B14F-4D97-AF65-F5344CB8AC3E}">
        <p14:creationId xmlns:p14="http://schemas.microsoft.com/office/powerpoint/2010/main" val="1020461321"/>
      </p:ext>
    </p:extLst>
  </p:cSld>
  <p:clrMapOvr>
    <a:masterClrMapping/>
  </p:clrMapOvr>
  <mc:AlternateContent xmlns:mc="http://schemas.openxmlformats.org/markup-compatibility/2006" xmlns:p14="http://schemas.microsoft.com/office/powerpoint/2010/main">
    <mc:Choice Requires="p14">
      <p:transition spd="slow" p14:dur="2000" advTm="80405"/>
    </mc:Choice>
    <mc:Fallback xmlns="">
      <p:transition spd="slow" advTm="8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t>What counts for attendance?</a:t>
            </a:r>
          </a:p>
        </p:txBody>
      </p:sp>
      <p:sp>
        <p:nvSpPr>
          <p:cNvPr id="3" name="Content Placeholder 2"/>
          <p:cNvSpPr>
            <a:spLocks noGrp="1"/>
          </p:cNvSpPr>
          <p:nvPr>
            <p:ph idx="1"/>
          </p:nvPr>
        </p:nvSpPr>
        <p:spPr/>
        <p:txBody>
          <a:bodyPr>
            <a:normAutofit lnSpcReduction="10000"/>
          </a:bodyPr>
          <a:lstStyle/>
          <a:p>
            <a:r>
              <a:rPr lang="en-US" dirty="0"/>
              <a:t>A signed event form </a:t>
            </a:r>
          </a:p>
          <a:p>
            <a:pPr lvl="1"/>
            <a:r>
              <a:rPr lang="en-US" dirty="0"/>
              <a:t>Forms are found in the office or requested via email</a:t>
            </a:r>
          </a:p>
          <a:p>
            <a:r>
              <a:rPr lang="en-US" dirty="0"/>
              <a:t>A selfie taken with the event clearly taking place in the background</a:t>
            </a:r>
          </a:p>
          <a:p>
            <a:pPr lvl="1"/>
            <a:r>
              <a:rPr lang="en-US" dirty="0"/>
              <a:t>Be aware! Some special events </a:t>
            </a:r>
            <a:r>
              <a:rPr lang="en-US" b="1" dirty="0"/>
              <a:t>also</a:t>
            </a:r>
            <a:r>
              <a:rPr lang="en-US" dirty="0"/>
              <a:t> require the submission of specific event materials to count</a:t>
            </a:r>
          </a:p>
          <a:p>
            <a:pPr marL="457200" lvl="1" indent="-457200"/>
            <a:r>
              <a:rPr lang="en-US" sz="2800" dirty="0"/>
              <a:t>A screenshot from a LINK event or Knight Connect </a:t>
            </a:r>
            <a:r>
              <a:rPr lang="en-US" sz="2800" b="1" dirty="0"/>
              <a:t>confirming</a:t>
            </a:r>
            <a:r>
              <a:rPr lang="en-US" sz="2800" dirty="0"/>
              <a:t> </a:t>
            </a:r>
            <a:r>
              <a:rPr lang="en-US" sz="2800" b="1" dirty="0"/>
              <a:t>attendance</a:t>
            </a:r>
          </a:p>
          <a:p>
            <a:pPr lvl="1"/>
            <a:endParaRPr lang="en-US" dirty="0"/>
          </a:p>
          <a:p>
            <a:pPr marL="0" lvl="1" indent="0" algn="ctr">
              <a:buNone/>
            </a:pPr>
            <a:r>
              <a:rPr lang="en-US" sz="3600" b="1" dirty="0">
                <a:solidFill>
                  <a:srgbClr val="FF0000"/>
                </a:solidFill>
              </a:rPr>
              <a:t>RSVP confirmations and pictures of sign-ins/sign-ups DO NOT COUNT </a:t>
            </a:r>
          </a:p>
          <a:p>
            <a:pPr marL="457200" lvl="1"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9376373"/>
      </p:ext>
    </p:extLst>
  </p:cSld>
  <p:clrMapOvr>
    <a:masterClrMapping/>
  </p:clrMapOvr>
  <mc:AlternateContent xmlns:mc="http://schemas.openxmlformats.org/markup-compatibility/2006" xmlns:p14="http://schemas.microsoft.com/office/powerpoint/2010/main">
    <mc:Choice Requires="p14">
      <p:transition spd="slow" p14:dur="2000" advTm="73281"/>
    </mc:Choice>
    <mc:Fallback xmlns="">
      <p:transition spd="slow" advTm="7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a:t>Where do I find LEAD &amp; Impact Events?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106" y="2679562"/>
            <a:ext cx="3324689" cy="3000794"/>
          </a:xfrm>
          <a:prstGeom prst="rect">
            <a:avLst/>
          </a:prstGeom>
        </p:spPr>
      </p:pic>
      <p:sp>
        <p:nvSpPr>
          <p:cNvPr id="3" name="Content Placeholder 2"/>
          <p:cNvSpPr>
            <a:spLocks noGrp="1"/>
          </p:cNvSpPr>
          <p:nvPr>
            <p:ph idx="1"/>
          </p:nvPr>
        </p:nvSpPr>
        <p:spPr/>
        <p:txBody>
          <a:bodyPr>
            <a:normAutofit/>
          </a:bodyPr>
          <a:lstStyle/>
          <a:p>
            <a:r>
              <a:rPr lang="en-US" sz="3600" dirty="0"/>
              <a:t>Weekly reminders in the LEAD Scholar Holler</a:t>
            </a:r>
          </a:p>
          <a:p>
            <a:r>
              <a:rPr lang="en-US" sz="3600" dirty="0"/>
              <a:t>The white board in the LEAD Lounge</a:t>
            </a:r>
          </a:p>
          <a:p>
            <a:r>
              <a:rPr lang="en-US" sz="3600" dirty="0"/>
              <a:t>Our public calendar on the website lsa.sdes.ucf.edu/lead</a:t>
            </a:r>
          </a:p>
          <a:p>
            <a:r>
              <a:rPr lang="en-US" sz="3600" dirty="0"/>
              <a:t>Your student portal!</a:t>
            </a:r>
          </a:p>
        </p:txBody>
      </p:sp>
      <p:sp>
        <p:nvSpPr>
          <p:cNvPr id="6" name="TextBox 5"/>
          <p:cNvSpPr txBox="1"/>
          <p:nvPr/>
        </p:nvSpPr>
        <p:spPr>
          <a:xfrm>
            <a:off x="5740970" y="4606028"/>
            <a:ext cx="1938131" cy="646331"/>
          </a:xfrm>
          <a:prstGeom prst="rect">
            <a:avLst/>
          </a:prstGeom>
          <a:noFill/>
        </p:spPr>
        <p:txBody>
          <a:bodyPr wrap="square" rtlCol="0">
            <a:spAutoFit/>
          </a:bodyPr>
          <a:lstStyle/>
          <a:p>
            <a:pPr algn="r"/>
            <a:r>
              <a:rPr lang="en-US" dirty="0"/>
              <a:t>Click the calendar button!</a:t>
            </a:r>
          </a:p>
        </p:txBody>
      </p:sp>
      <p:sp>
        <p:nvSpPr>
          <p:cNvPr id="7" name="Right Arrow 6"/>
          <p:cNvSpPr/>
          <p:nvPr/>
        </p:nvSpPr>
        <p:spPr>
          <a:xfrm>
            <a:off x="5740970" y="4045022"/>
            <a:ext cx="2315818" cy="561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5916A3AC-C375-464C-ABC2-B8313B73C7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1077747"/>
      </p:ext>
    </p:extLst>
  </p:cSld>
  <p:clrMapOvr>
    <a:masterClrMapping/>
  </p:clrMapOvr>
  <mc:AlternateContent xmlns:mc="http://schemas.openxmlformats.org/markup-compatibility/2006" xmlns:p14="http://schemas.microsoft.com/office/powerpoint/2010/main">
    <mc:Choice Requires="p14">
      <p:transition spd="slow" p14:dur="2000" advTm="44984"/>
    </mc:Choice>
    <mc:Fallback xmlns="">
      <p:transition spd="slow" advTm="4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5557" y="0"/>
            <a:ext cx="8760886"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1525815"/>
      </p:ext>
    </p:extLst>
  </p:cSld>
  <p:clrMapOvr>
    <a:masterClrMapping/>
  </p:clrMapOvr>
  <mc:AlternateContent xmlns:mc="http://schemas.openxmlformats.org/markup-compatibility/2006" xmlns:p14="http://schemas.microsoft.com/office/powerpoint/2010/main">
    <mc:Choice Requires="p14">
      <p:transition spd="slow" p14:dur="2000" advTm="33217"/>
    </mc:Choice>
    <mc:Fallback xmlns="">
      <p:transition spd="slow" advTm="3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06013" y="1203966"/>
            <a:ext cx="9059166" cy="5403311"/>
          </a:xfrm>
        </p:spPr>
      </p:pic>
      <p:sp>
        <p:nvSpPr>
          <p:cNvPr id="2" name="Title 1"/>
          <p:cNvSpPr>
            <a:spLocks noGrp="1"/>
          </p:cNvSpPr>
          <p:nvPr>
            <p:ph type="title"/>
          </p:nvPr>
        </p:nvSpPr>
        <p:spPr/>
        <p:txBody>
          <a:bodyPr anchor="t">
            <a:normAutofit/>
          </a:bodyPr>
          <a:lstStyle/>
          <a:p>
            <a:pPr algn="ctr"/>
            <a:r>
              <a:rPr lang="en-US" sz="5400" dirty="0"/>
              <a:t>Meet your student portal!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8613906"/>
      </p:ext>
    </p:extLst>
  </p:cSld>
  <p:clrMapOvr>
    <a:masterClrMapping/>
  </p:clrMapOvr>
  <mc:AlternateContent xmlns:mc="http://schemas.openxmlformats.org/markup-compatibility/2006" xmlns:p14="http://schemas.microsoft.com/office/powerpoint/2010/main">
    <mc:Choice Requires="p14">
      <p:transition spd="slow" p14:dur="2000" advTm="30050"/>
    </mc:Choice>
    <mc:Fallback xmlns="">
      <p:transition spd="slow" advTm="3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7696" y="-285135"/>
            <a:ext cx="11976149" cy="7143135"/>
          </a:xfrm>
        </p:spPr>
      </p:pic>
      <p:sp>
        <p:nvSpPr>
          <p:cNvPr id="5" name="Down Arrow 4"/>
          <p:cNvSpPr/>
          <p:nvPr/>
        </p:nvSpPr>
        <p:spPr>
          <a:xfrm>
            <a:off x="6676103" y="127819"/>
            <a:ext cx="501445" cy="900087"/>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62715" y="381575"/>
            <a:ext cx="1632155" cy="646331"/>
          </a:xfrm>
          <a:prstGeom prst="rect">
            <a:avLst/>
          </a:prstGeom>
          <a:noFill/>
        </p:spPr>
        <p:txBody>
          <a:bodyPr wrap="square" rtlCol="0">
            <a:spAutoFit/>
          </a:bodyPr>
          <a:lstStyle/>
          <a:p>
            <a:r>
              <a:rPr lang="en-US" dirty="0">
                <a:solidFill>
                  <a:srgbClr val="FF0000"/>
                </a:solidFill>
              </a:rPr>
              <a:t>See all posted events!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7472260"/>
      </p:ext>
    </p:extLst>
  </p:cSld>
  <p:clrMapOvr>
    <a:masterClrMapping/>
  </p:clrMapOvr>
  <mc:AlternateContent xmlns:mc="http://schemas.openxmlformats.org/markup-compatibility/2006" xmlns:p14="http://schemas.microsoft.com/office/powerpoint/2010/main">
    <mc:Choice Requires="p14">
      <p:transition spd="slow" p14:dur="2000" advTm="8355"/>
    </mc:Choice>
    <mc:Fallback xmlns="">
      <p:transition spd="slow" advTm="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22" y="-275303"/>
            <a:ext cx="11959667" cy="7133303"/>
          </a:xfrm>
          <a:prstGeom prst="rect">
            <a:avLst/>
          </a:prstGeom>
        </p:spPr>
      </p:pic>
      <p:sp>
        <p:nvSpPr>
          <p:cNvPr id="4" name="Rectangle 3"/>
          <p:cNvSpPr/>
          <p:nvPr/>
        </p:nvSpPr>
        <p:spPr>
          <a:xfrm>
            <a:off x="1710813" y="3942736"/>
            <a:ext cx="2998838" cy="2153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2116" y="3942737"/>
            <a:ext cx="1248697" cy="1200329"/>
          </a:xfrm>
          <a:prstGeom prst="rect">
            <a:avLst/>
          </a:prstGeom>
          <a:noFill/>
        </p:spPr>
        <p:txBody>
          <a:bodyPr wrap="square" rtlCol="0">
            <a:spAutoFit/>
          </a:bodyPr>
          <a:lstStyle/>
          <a:p>
            <a:pPr algn="r"/>
            <a:r>
              <a:rPr lang="en-US" dirty="0">
                <a:solidFill>
                  <a:srgbClr val="FF0000"/>
                </a:solidFill>
              </a:rPr>
              <a:t>Events can be found here as well!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4697551"/>
      </p:ext>
    </p:extLst>
  </p:cSld>
  <p:clrMapOvr>
    <a:masterClrMapping/>
  </p:clrMapOvr>
  <mc:AlternateContent xmlns:mc="http://schemas.openxmlformats.org/markup-compatibility/2006" xmlns:p14="http://schemas.microsoft.com/office/powerpoint/2010/main">
    <mc:Choice Requires="p14">
      <p:transition spd="slow" p14:dur="2000" advTm="8106"/>
    </mc:Choice>
    <mc:Fallback xmlns="">
      <p:transition spd="slow" advTm="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0" y="-285135"/>
            <a:ext cx="11976151" cy="7143135"/>
          </a:xfrm>
          <a:prstGeom prst="rect">
            <a:avLst/>
          </a:prstGeom>
        </p:spPr>
      </p:pic>
      <p:sp>
        <p:nvSpPr>
          <p:cNvPr id="3" name="Down Arrow 2"/>
          <p:cNvSpPr/>
          <p:nvPr/>
        </p:nvSpPr>
        <p:spPr>
          <a:xfrm>
            <a:off x="7964129" y="117987"/>
            <a:ext cx="501445" cy="900087"/>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2945" y="371743"/>
            <a:ext cx="1986116" cy="646331"/>
          </a:xfrm>
          <a:prstGeom prst="rect">
            <a:avLst/>
          </a:prstGeom>
          <a:noFill/>
        </p:spPr>
        <p:txBody>
          <a:bodyPr wrap="square" rtlCol="0">
            <a:spAutoFit/>
          </a:bodyPr>
          <a:lstStyle/>
          <a:p>
            <a:r>
              <a:rPr lang="en-US" dirty="0">
                <a:solidFill>
                  <a:srgbClr val="FF0000"/>
                </a:solidFill>
              </a:rPr>
              <a:t>Upload event attendance here!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4957412"/>
      </p:ext>
    </p:extLst>
  </p:cSld>
  <p:clrMapOvr>
    <a:masterClrMapping/>
  </p:clrMapOvr>
  <mc:AlternateContent xmlns:mc="http://schemas.openxmlformats.org/markup-compatibility/2006" xmlns:p14="http://schemas.microsoft.com/office/powerpoint/2010/main">
    <mc:Choice Requires="p14">
      <p:transition spd="slow" p14:dur="2000" advTm="35274"/>
    </mc:Choice>
    <mc:Fallback xmlns="">
      <p:transition spd="slow" advTm="3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19" y="-277311"/>
            <a:ext cx="11963033" cy="7135311"/>
          </a:xfrm>
          <a:prstGeom prst="rect">
            <a:avLst/>
          </a:prstGeom>
        </p:spPr>
      </p:pic>
      <p:pic>
        <p:nvPicPr>
          <p:cNvPr id="3" name="Picture 2"/>
          <p:cNvPicPr>
            <a:picLocks noChangeAspect="1"/>
          </p:cNvPicPr>
          <p:nvPr/>
        </p:nvPicPr>
        <p:blipFill>
          <a:blip r:embed="rId6"/>
          <a:stretch>
            <a:fillRect/>
          </a:stretch>
        </p:blipFill>
        <p:spPr>
          <a:xfrm>
            <a:off x="9297554" y="82451"/>
            <a:ext cx="597460" cy="951058"/>
          </a:xfrm>
          <a:prstGeom prst="rect">
            <a:avLst/>
          </a:prstGeom>
        </p:spPr>
      </p:pic>
      <p:sp>
        <p:nvSpPr>
          <p:cNvPr id="4" name="TextBox 3"/>
          <p:cNvSpPr txBox="1"/>
          <p:nvPr/>
        </p:nvSpPr>
        <p:spPr>
          <a:xfrm>
            <a:off x="7718323" y="387178"/>
            <a:ext cx="1579231" cy="646331"/>
          </a:xfrm>
          <a:prstGeom prst="rect">
            <a:avLst/>
          </a:prstGeom>
          <a:noFill/>
        </p:spPr>
        <p:txBody>
          <a:bodyPr wrap="square" rtlCol="0">
            <a:spAutoFit/>
          </a:bodyPr>
          <a:lstStyle/>
          <a:p>
            <a:r>
              <a:rPr lang="en-US" dirty="0">
                <a:solidFill>
                  <a:srgbClr val="FF0000"/>
                </a:solidFill>
              </a:rPr>
              <a:t>Upload service hours here!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9260949"/>
      </p:ext>
    </p:extLst>
  </p:cSld>
  <p:clrMapOvr>
    <a:masterClrMapping/>
  </p:clrMapOvr>
  <mc:AlternateContent xmlns:mc="http://schemas.openxmlformats.org/markup-compatibility/2006" xmlns:p14="http://schemas.microsoft.com/office/powerpoint/2010/main">
    <mc:Choice Requires="p14">
      <p:transition spd="slow" p14:dur="2000" advTm="72680"/>
    </mc:Choice>
    <mc:Fallback xmlns="">
      <p:transition spd="slow" advTm="7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09" y="-265470"/>
            <a:ext cx="11943181" cy="7123470"/>
          </a:xfrm>
          <a:prstGeom prst="rect">
            <a:avLst/>
          </a:prstGeom>
        </p:spPr>
      </p:pic>
      <p:pic>
        <p:nvPicPr>
          <p:cNvPr id="3" name="Picture 2"/>
          <p:cNvPicPr>
            <a:picLocks noChangeAspect="1"/>
          </p:cNvPicPr>
          <p:nvPr/>
        </p:nvPicPr>
        <p:blipFill>
          <a:blip r:embed="rId6"/>
          <a:stretch>
            <a:fillRect/>
          </a:stretch>
        </p:blipFill>
        <p:spPr>
          <a:xfrm>
            <a:off x="9513864" y="3681058"/>
            <a:ext cx="597460" cy="951058"/>
          </a:xfrm>
          <a:prstGeom prst="rect">
            <a:avLst/>
          </a:prstGeom>
        </p:spPr>
      </p:pic>
      <p:sp>
        <p:nvSpPr>
          <p:cNvPr id="4" name="TextBox 3"/>
          <p:cNvSpPr txBox="1"/>
          <p:nvPr/>
        </p:nvSpPr>
        <p:spPr>
          <a:xfrm>
            <a:off x="8657303" y="2757728"/>
            <a:ext cx="2310581" cy="923330"/>
          </a:xfrm>
          <a:prstGeom prst="rect">
            <a:avLst/>
          </a:prstGeom>
          <a:noFill/>
        </p:spPr>
        <p:txBody>
          <a:bodyPr wrap="square" rtlCol="0">
            <a:spAutoFit/>
          </a:bodyPr>
          <a:lstStyle/>
          <a:p>
            <a:pPr algn="ctr"/>
            <a:r>
              <a:rPr lang="en-US" dirty="0">
                <a:solidFill>
                  <a:srgbClr val="FF0000"/>
                </a:solidFill>
              </a:rPr>
              <a:t>Make sure to check the status of your attendance!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3919755"/>
      </p:ext>
    </p:extLst>
  </p:cSld>
  <p:clrMapOvr>
    <a:masterClrMapping/>
  </p:clrMapOvr>
  <mc:AlternateContent xmlns:mc="http://schemas.openxmlformats.org/markup-compatibility/2006" xmlns:p14="http://schemas.microsoft.com/office/powerpoint/2010/main">
    <mc:Choice Requires="p14">
      <p:transition spd="slow" p14:dur="2000" advTm="59374"/>
    </mc:Choice>
    <mc:Fallback xmlns="">
      <p:transition spd="slow" advTm="59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1336</Words>
  <Application>Microsoft Office PowerPoint</Application>
  <PresentationFormat>Widescreen</PresentationFormat>
  <Paragraphs>56</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Where do I find LEAD &amp; Impact Events?</vt:lpstr>
      <vt:lpstr>PowerPoint Presentation</vt:lpstr>
      <vt:lpstr>Meet your student portal!</vt:lpstr>
      <vt:lpstr>PowerPoint Presentation</vt:lpstr>
      <vt:lpstr>PowerPoint Presentation</vt:lpstr>
      <vt:lpstr>PowerPoint Presentation</vt:lpstr>
      <vt:lpstr>PowerPoint Presentation</vt:lpstr>
      <vt:lpstr>PowerPoint Presentation</vt:lpstr>
      <vt:lpstr>What counts for attendance?</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do I find LEAD &amp; Impact Events?</dc:title>
  <dc:creator>Jillian Rogero</dc:creator>
  <cp:lastModifiedBy>Thomas Demetry</cp:lastModifiedBy>
  <cp:revision>11</cp:revision>
  <dcterms:created xsi:type="dcterms:W3CDTF">2019-09-13T13:16:46Z</dcterms:created>
  <dcterms:modified xsi:type="dcterms:W3CDTF">2020-10-15T14:08:52Z</dcterms:modified>
</cp:coreProperties>
</file>